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21"/>
  </p:notesMasterIdLst>
  <p:sldIdLst>
    <p:sldId id="256" r:id="rId2"/>
    <p:sldId id="258" r:id="rId3"/>
    <p:sldId id="263" r:id="rId4"/>
    <p:sldId id="266" r:id="rId5"/>
    <p:sldId id="259" r:id="rId6"/>
    <p:sldId id="268" r:id="rId7"/>
    <p:sldId id="269" r:id="rId8"/>
    <p:sldId id="272" r:id="rId9"/>
    <p:sldId id="273" r:id="rId10"/>
    <p:sldId id="278" r:id="rId11"/>
    <p:sldId id="279" r:id="rId12"/>
    <p:sldId id="271" r:id="rId13"/>
    <p:sldId id="275" r:id="rId14"/>
    <p:sldId id="277" r:id="rId15"/>
    <p:sldId id="276" r:id="rId16"/>
    <p:sldId id="274" r:id="rId17"/>
    <p:sldId id="261" r:id="rId18"/>
    <p:sldId id="262"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54F53-FCED-4EC6-9097-77868C56B871}" type="datetimeFigureOut">
              <a:rPr lang="en-IN" smtClean="0"/>
              <a:pPr/>
              <a:t>20-02-2023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718B99-DF56-4F05-971B-FCAB1D6535DC}" type="slidenum">
              <a:rPr lang="en-IN" smtClean="0"/>
              <a:pPr/>
              <a:t>‹#›</a:t>
            </a:fld>
            <a:endParaRPr lang="en-IN"/>
          </a:p>
        </p:txBody>
      </p:sp>
    </p:spTree>
    <p:extLst>
      <p:ext uri="{BB962C8B-B14F-4D97-AF65-F5344CB8AC3E}">
        <p14:creationId xmlns:p14="http://schemas.microsoft.com/office/powerpoint/2010/main" val="695111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6E9E8C-AAB1-4D76-BBF6-905EF39EB98D}" type="datetime1">
              <a:rPr lang="en-IN" smtClean="0"/>
              <a:pPr/>
              <a:t>20-02-2023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35715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A13CD3-F7A1-4CA1-B347-DC51ACCCA944}"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21416949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A13CD3-F7A1-4CA1-B347-DC51ACCCA944}"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09378358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A13CD3-F7A1-4CA1-B347-DC51ACCCA944}"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06200469"/>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A13CD3-F7A1-4CA1-B347-DC51ACCCA944}"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396535828"/>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A13CD3-F7A1-4CA1-B347-DC51ACCCA944}" type="datetime1">
              <a:rPr lang="en-IN" smtClean="0"/>
              <a:pPr/>
              <a:t>20-02-2023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788918775"/>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A13CD3-F7A1-4CA1-B347-DC51ACCCA944}" type="datetime1">
              <a:rPr lang="en-IN" smtClean="0"/>
              <a:pPr/>
              <a:t>20-02-2023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56183771"/>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D5789-9AD8-4A2D-B5BA-60A3C12C0A48}" type="datetime1">
              <a:rPr lang="en-IN" smtClean="0"/>
              <a:pPr/>
              <a:t>20-02-2023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436614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29E88D-AA8E-478E-A829-7A60BAA96BFD}" type="datetime1">
              <a:rPr lang="en-IN" smtClean="0"/>
              <a:pPr/>
              <a:t>20-02-2023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4199153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6EF97-8497-4452-9D3B-D156F4D78093}" type="datetime1">
              <a:rPr lang="en-IN" smtClean="0"/>
              <a:pPr/>
              <a:t>20-02-2023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671010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6F7AC-AF64-4152-837D-C6256D50655D}" type="datetime1">
              <a:rPr lang="en-IN" smtClean="0"/>
              <a:pPr/>
              <a:t>20-02-2023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408848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810E8-583D-43BD-A099-37B5F4EC2C26}"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92601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D0FF5-8587-4A0A-887B-D99DB590F3A4}" type="datetime1">
              <a:rPr lang="en-IN" smtClean="0"/>
              <a:pPr/>
              <a:t>20-02-2023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552426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EBAA70-2F66-4577-A4C3-208E90DA05F8}" type="datetime1">
              <a:rPr lang="en-IN" smtClean="0"/>
              <a:pPr/>
              <a:t>20-02-2023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59596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8AE26ED-5677-4D05-AC6F-5F321D45D8DC}" type="datetime1">
              <a:rPr lang="en-IN" smtClean="0"/>
              <a:pPr/>
              <a:t>20-02-2023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71829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FC4CC-BB65-43C0-9E13-1958142E95A0}"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902576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BB7F85-9144-42CC-8CAA-3CDE083C66FC}" type="datetime1">
              <a:rPr lang="en-IN" smtClean="0"/>
              <a:pPr/>
              <a:t>20-02-2023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13642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EA13CD3-F7A1-4CA1-B347-DC51ACCCA944}" type="datetime1">
              <a:rPr lang="en-IN" smtClean="0"/>
              <a:pPr/>
              <a:t>20-02-2023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8421A79-F751-4E2E-A6A8-90315ACC7929}" type="slidenum">
              <a:rPr lang="en-IN" smtClean="0"/>
              <a:pPr/>
              <a:t>‹#›</a:t>
            </a:fld>
            <a:endParaRPr lang="en-IN"/>
          </a:p>
        </p:txBody>
      </p:sp>
    </p:spTree>
    <p:extLst>
      <p:ext uri="{BB962C8B-B14F-4D97-AF65-F5344CB8AC3E}">
        <p14:creationId xmlns:p14="http://schemas.microsoft.com/office/powerpoint/2010/main" val="15902160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mobilizecbk.med.umich.edu/news-events" TargetMode="External"/><Relationship Id="rId3" Type="http://schemas.openxmlformats.org/officeDocument/2006/relationships/hyperlink" Target="https://hbr.org/1993/07/building-a-learning-organization" TargetMode="External"/><Relationship Id="rId7" Type="http://schemas.openxmlformats.org/officeDocument/2006/relationships/hyperlink" Target="https://mobilizecbk.med.umich.edu/news-events/annual-meetings" TargetMode="External"/><Relationship Id="rId2" Type="http://schemas.openxmlformats.org/officeDocument/2006/relationships/hyperlink" Target="https://www.diva-portal.org/smash/get/diva2:647835/fulltext01.pdf" TargetMode="External"/><Relationship Id="rId1" Type="http://schemas.openxmlformats.org/officeDocument/2006/relationships/slideLayout" Target="../slideLayouts/slideLayout2.xml"/><Relationship Id="rId6" Type="http://schemas.openxmlformats.org/officeDocument/2006/relationships/hyperlink" Target="https://medicine.umich.edu/dept/learning-health-sciences" TargetMode="External"/><Relationship Id="rId5" Type="http://schemas.openxmlformats.org/officeDocument/2006/relationships/hyperlink" Target="https://www.learninghealthcareproject.org/section/evidence/25/50/professor-charles-friedman-%20interview" TargetMode="External"/><Relationship Id="rId4" Type="http://schemas.openxmlformats.org/officeDocument/2006/relationships/hyperlink" Target="https://bmchealthservres.biomedcentral.com/articles/10.1186/s12913-021-06215-8#Tab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111D72C-54F6-4521-923C-B401B7B90CAB}"/>
              </a:ext>
            </a:extLst>
          </p:cNvPr>
          <p:cNvSpPr txBox="1"/>
          <p:nvPr/>
        </p:nvSpPr>
        <p:spPr>
          <a:xfrm>
            <a:off x="394436" y="323287"/>
            <a:ext cx="11797564" cy="954107"/>
          </a:xfrm>
          <a:prstGeom prst="rect">
            <a:avLst/>
          </a:prstGeom>
          <a:noFill/>
        </p:spPr>
        <p:txBody>
          <a:bodyPr wrap="square">
            <a:spAutoFit/>
          </a:bodyPr>
          <a:lstStyle/>
          <a:p>
            <a:pPr algn="ctr"/>
            <a:r>
              <a:rPr lang="en-IN" sz="2800" b="1" dirty="0">
                <a:solidFill>
                  <a:srgbClr val="002060"/>
                </a:solidFill>
                <a:latin typeface="Arial Black" panose="020B0A04020102020204" pitchFamily="34" charset="0"/>
              </a:rPr>
              <a:t>PROVIDING DATA PRIVACY OF E- HEATHCARE DATA</a:t>
            </a:r>
            <a:endParaRPr lang="en-IN" sz="2800" b="1" dirty="0">
              <a:solidFill>
                <a:srgbClr val="002060"/>
              </a:solidFill>
              <a:effectLst/>
              <a:latin typeface="Arial Black" panose="020B0A04020102020204" pitchFamily="34" charset="0"/>
            </a:endParaRPr>
          </a:p>
          <a:p>
            <a:pPr algn="ctr"/>
            <a:r>
              <a:rPr lang="en-IN" sz="2800" b="1" dirty="0">
                <a:solidFill>
                  <a:srgbClr val="C00000"/>
                </a:solidFill>
                <a:latin typeface="Arial Black" panose="020B0A04020102020204" pitchFamily="34" charset="0"/>
              </a:rPr>
              <a:t>BTech in Information Technology </a:t>
            </a:r>
            <a:endParaRPr lang="en-IN" sz="2800" b="1" dirty="0">
              <a:solidFill>
                <a:srgbClr val="C00000"/>
              </a:solidFill>
              <a:effectLst/>
              <a:latin typeface="Arial Black" panose="020B0A04020102020204" pitchFamily="34" charset="0"/>
            </a:endParaRPr>
          </a:p>
        </p:txBody>
      </p:sp>
      <p:cxnSp>
        <p:nvCxnSpPr>
          <p:cNvPr id="26" name="Straight Connector 25">
            <a:extLst>
              <a:ext uri="{FF2B5EF4-FFF2-40B4-BE49-F238E27FC236}">
                <a16:creationId xmlns:a16="http://schemas.microsoft.com/office/drawing/2014/main" id="{F3D03D80-49ED-434D-ACEF-CA763CD96923}"/>
              </a:ext>
            </a:extLst>
          </p:cNvPr>
          <p:cNvCxnSpPr/>
          <p:nvPr/>
        </p:nvCxnSpPr>
        <p:spPr>
          <a:xfrm>
            <a:off x="588433" y="1708282"/>
            <a:ext cx="11015133" cy="1"/>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5B16DFB3-06C2-4752-BF23-554719FDED01}"/>
              </a:ext>
            </a:extLst>
          </p:cNvPr>
          <p:cNvSpPr txBox="1"/>
          <p:nvPr/>
        </p:nvSpPr>
        <p:spPr>
          <a:xfrm>
            <a:off x="490426" y="5973833"/>
            <a:ext cx="10987249" cy="707886"/>
          </a:xfrm>
          <a:prstGeom prst="rect">
            <a:avLst/>
          </a:prstGeom>
          <a:noFill/>
        </p:spPr>
        <p:txBody>
          <a:bodyPr wrap="square">
            <a:spAutoFit/>
          </a:bodyPr>
          <a:lstStyle/>
          <a:p>
            <a:pPr algn="ctr"/>
            <a:r>
              <a:rPr lang="en-IN" sz="2000" dirty="0">
                <a:solidFill>
                  <a:schemeClr val="accent1">
                    <a:lumMod val="75000"/>
                  </a:schemeClr>
                </a:solidFill>
                <a:latin typeface="Arial Black" panose="020B0A04020102020204" pitchFamily="34" charset="0"/>
              </a:rPr>
              <a:t>Department of Information Technology.</a:t>
            </a:r>
          </a:p>
          <a:p>
            <a:pPr algn="ctr"/>
            <a:r>
              <a:rPr lang="en-IN" sz="2000" b="1" dirty="0" err="1">
                <a:solidFill>
                  <a:schemeClr val="accent1">
                    <a:lumMod val="75000"/>
                  </a:schemeClr>
                </a:solidFill>
                <a:effectLst/>
                <a:latin typeface="Arial Black" panose="020B0A04020102020204" pitchFamily="34" charset="0"/>
              </a:rPr>
              <a:t>Maulana</a:t>
            </a:r>
            <a:r>
              <a:rPr lang="en-IN" sz="2000" b="1" dirty="0">
                <a:solidFill>
                  <a:schemeClr val="accent1">
                    <a:lumMod val="75000"/>
                  </a:schemeClr>
                </a:solidFill>
                <a:effectLst/>
                <a:latin typeface="Arial Black" panose="020B0A04020102020204" pitchFamily="34" charset="0"/>
              </a:rPr>
              <a:t> </a:t>
            </a:r>
            <a:r>
              <a:rPr lang="en-IN" sz="2000" b="1" dirty="0" err="1">
                <a:solidFill>
                  <a:schemeClr val="accent1">
                    <a:lumMod val="75000"/>
                  </a:schemeClr>
                </a:solidFill>
                <a:effectLst/>
                <a:latin typeface="Arial Black" panose="020B0A04020102020204" pitchFamily="34" charset="0"/>
              </a:rPr>
              <a:t>Abul</a:t>
            </a:r>
            <a:r>
              <a:rPr lang="en-IN" sz="2000" b="1" dirty="0">
                <a:solidFill>
                  <a:schemeClr val="accent1">
                    <a:lumMod val="75000"/>
                  </a:schemeClr>
                </a:solidFill>
                <a:effectLst/>
                <a:latin typeface="Arial Black" panose="020B0A04020102020204" pitchFamily="34" charset="0"/>
              </a:rPr>
              <a:t> </a:t>
            </a:r>
            <a:r>
              <a:rPr lang="en-IN" sz="2000" b="1" dirty="0" err="1">
                <a:solidFill>
                  <a:schemeClr val="accent1">
                    <a:lumMod val="75000"/>
                  </a:schemeClr>
                </a:solidFill>
                <a:effectLst/>
                <a:latin typeface="Arial Black" panose="020B0A04020102020204" pitchFamily="34" charset="0"/>
              </a:rPr>
              <a:t>Kalam</a:t>
            </a:r>
            <a:r>
              <a:rPr lang="en-IN" sz="2000" b="1" dirty="0">
                <a:solidFill>
                  <a:schemeClr val="accent1">
                    <a:lumMod val="75000"/>
                  </a:schemeClr>
                </a:solidFill>
                <a:effectLst/>
                <a:latin typeface="Arial Black" panose="020B0A04020102020204" pitchFamily="34" charset="0"/>
              </a:rPr>
              <a:t> Azad University Technology, West Bengal, India </a:t>
            </a:r>
            <a:endParaRPr lang="en-IN" sz="2000" dirty="0">
              <a:solidFill>
                <a:schemeClr val="accent1">
                  <a:lumMod val="75000"/>
                </a:schemeClr>
              </a:solidFill>
              <a:latin typeface="Arial Black" panose="020B0A04020102020204" pitchFamily="34" charset="0"/>
            </a:endParaRPr>
          </a:p>
        </p:txBody>
      </p:sp>
      <p:sp>
        <p:nvSpPr>
          <p:cNvPr id="18" name="TextBox 17">
            <a:extLst>
              <a:ext uri="{FF2B5EF4-FFF2-40B4-BE49-F238E27FC236}">
                <a16:creationId xmlns:a16="http://schemas.microsoft.com/office/drawing/2014/main" id="{69C08ADF-69CD-4BF5-BD2E-ADD335146364}"/>
              </a:ext>
            </a:extLst>
          </p:cNvPr>
          <p:cNvSpPr txBox="1"/>
          <p:nvPr/>
        </p:nvSpPr>
        <p:spPr>
          <a:xfrm>
            <a:off x="3910817" y="4932299"/>
            <a:ext cx="4417257" cy="615553"/>
          </a:xfrm>
          <a:prstGeom prst="rect">
            <a:avLst/>
          </a:prstGeom>
          <a:noFill/>
        </p:spPr>
        <p:txBody>
          <a:bodyPr wrap="square">
            <a:spAutoFit/>
          </a:bodyPr>
          <a:lstStyle/>
          <a:p>
            <a:pPr algn="ctr"/>
            <a:endParaRPr lang="en-IN" sz="1600" b="1" dirty="0">
              <a:solidFill>
                <a:srgbClr val="002060"/>
              </a:solidFill>
              <a:effectLst/>
              <a:latin typeface="Arial Black" panose="020B0A04020102020204" pitchFamily="34" charset="0"/>
            </a:endParaRPr>
          </a:p>
          <a:p>
            <a:pPr algn="ctr"/>
            <a:endParaRPr lang="en-IN" dirty="0">
              <a:solidFill>
                <a:srgbClr val="002060"/>
              </a:solidFill>
              <a:latin typeface="Arial Black" panose="020B0A04020102020204" pitchFamily="34" charset="0"/>
            </a:endParaRPr>
          </a:p>
        </p:txBody>
      </p:sp>
      <p:sp>
        <p:nvSpPr>
          <p:cNvPr id="2" name="TextBox 1">
            <a:extLst>
              <a:ext uri="{FF2B5EF4-FFF2-40B4-BE49-F238E27FC236}">
                <a16:creationId xmlns:a16="http://schemas.microsoft.com/office/drawing/2014/main" id="{F68541F9-4EFD-C99C-2611-E4E0D9768DD9}"/>
              </a:ext>
            </a:extLst>
          </p:cNvPr>
          <p:cNvSpPr txBox="1"/>
          <p:nvPr/>
        </p:nvSpPr>
        <p:spPr>
          <a:xfrm>
            <a:off x="1580173" y="1977644"/>
            <a:ext cx="7983153" cy="2954655"/>
          </a:xfrm>
          <a:prstGeom prst="rect">
            <a:avLst/>
          </a:prstGeom>
          <a:noFill/>
        </p:spPr>
        <p:txBody>
          <a:bodyPr wrap="square" rtlCol="0">
            <a:spAutoFit/>
          </a:bodyPr>
          <a:lstStyle/>
          <a:p>
            <a:r>
              <a:rPr lang="en-IN" sz="2400" dirty="0">
                <a:solidFill>
                  <a:srgbClr val="CC3300"/>
                </a:solidFill>
              </a:rPr>
              <a:t>                                     </a:t>
            </a:r>
            <a:r>
              <a:rPr lang="en-IN" sz="2400" dirty="0">
                <a:solidFill>
                  <a:srgbClr val="660033"/>
                </a:solidFill>
              </a:rPr>
              <a:t>PRESENTED BY</a:t>
            </a:r>
          </a:p>
          <a:p>
            <a:endParaRPr lang="en-IN" dirty="0"/>
          </a:p>
          <a:p>
            <a:endParaRPr lang="en-IN" dirty="0"/>
          </a:p>
          <a:p>
            <a:r>
              <a:rPr lang="en-IN" dirty="0">
                <a:latin typeface="Bahnschrift SemiLight SemiConde" pitchFamily="34" charset="0"/>
              </a:rPr>
              <a:t>	</a:t>
            </a:r>
            <a:r>
              <a:rPr lang="en-IN" b="1" u="sng" dirty="0">
                <a:solidFill>
                  <a:srgbClr val="002060"/>
                </a:solidFill>
                <a:latin typeface="Bahnschrift SemiLight SemiConde" pitchFamily="34" charset="0"/>
              </a:rPr>
              <a:t>SUBHAJIT GHOSH</a:t>
            </a:r>
            <a:r>
              <a:rPr lang="en-IN" b="1" dirty="0">
                <a:solidFill>
                  <a:srgbClr val="002060"/>
                </a:solidFill>
                <a:latin typeface="Bahnschrift SemiLight SemiConde" pitchFamily="34" charset="0"/>
              </a:rPr>
              <a:t>  </a:t>
            </a:r>
            <a:r>
              <a:rPr lang="en-IN" dirty="0">
                <a:latin typeface="Bahnschrift SemiLight SemiConde" pitchFamily="34" charset="0"/>
              </a:rPr>
              <a:t>Roll: 10000220058   Reg.:201000100220058</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JOTIRMAY SIKDAR</a:t>
            </a:r>
            <a:r>
              <a:rPr lang="en-IN" b="1" dirty="0">
                <a:solidFill>
                  <a:srgbClr val="002060"/>
                </a:solidFill>
                <a:latin typeface="Bahnschrift SemiLight SemiConde" pitchFamily="34" charset="0"/>
              </a:rPr>
              <a:t>  </a:t>
            </a:r>
            <a:r>
              <a:rPr lang="en-IN" dirty="0">
                <a:latin typeface="Bahnschrift SemiLight SemiConde" pitchFamily="34" charset="0"/>
              </a:rPr>
              <a:t>Roll:10000220060 Reg.:201000100220007</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RAJIB KUMAR MAJUMDER</a:t>
            </a:r>
            <a:r>
              <a:rPr lang="en-IN" b="1" dirty="0">
                <a:solidFill>
                  <a:srgbClr val="002060"/>
                </a:solidFill>
                <a:latin typeface="Bahnschrift SemiLight SemiConde" pitchFamily="34" charset="0"/>
              </a:rPr>
              <a:t>  </a:t>
            </a:r>
            <a:r>
              <a:rPr lang="en-IN" dirty="0">
                <a:latin typeface="Bahnschrift SemiLight SemiConde" pitchFamily="34" charset="0"/>
              </a:rPr>
              <a:t>Roll: 10000219024  Reg.: 030957</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SAPTARSHI MONDAL</a:t>
            </a:r>
            <a:r>
              <a:rPr lang="en-IN" b="1" dirty="0">
                <a:solidFill>
                  <a:srgbClr val="002060"/>
                </a:solidFill>
                <a:latin typeface="Bahnschrift SemiLight SemiConde" pitchFamily="34" charset="0"/>
              </a:rPr>
              <a:t>  </a:t>
            </a:r>
            <a:r>
              <a:rPr lang="en-IN" dirty="0">
                <a:latin typeface="Bahnschrift SemiLight SemiConde" pitchFamily="34" charset="0"/>
              </a:rPr>
              <a:t>Roll: 10000219074    Reg.: 043001</a:t>
            </a:r>
          </a:p>
        </p:txBody>
      </p:sp>
      <p:sp>
        <p:nvSpPr>
          <p:cNvPr id="7" name="TextBox 6"/>
          <p:cNvSpPr txBox="1"/>
          <p:nvPr/>
        </p:nvSpPr>
        <p:spPr>
          <a:xfrm>
            <a:off x="3910817" y="5358280"/>
            <a:ext cx="2546253" cy="677108"/>
          </a:xfrm>
          <a:prstGeom prst="rect">
            <a:avLst/>
          </a:prstGeom>
          <a:noFill/>
        </p:spPr>
        <p:txBody>
          <a:bodyPr wrap="square" rtlCol="0">
            <a:spAutoFit/>
          </a:bodyPr>
          <a:lstStyle/>
          <a:p>
            <a:r>
              <a:rPr lang="en-US" dirty="0">
                <a:solidFill>
                  <a:srgbClr val="002060"/>
                </a:solidFill>
              </a:rPr>
              <a:t>       </a:t>
            </a:r>
            <a:r>
              <a:rPr lang="en-US" sz="2000" dirty="0">
                <a:solidFill>
                  <a:srgbClr val="002060"/>
                </a:solidFill>
                <a:latin typeface="Arial Black" pitchFamily="34" charset="0"/>
              </a:rPr>
              <a:t>Guided By</a:t>
            </a:r>
            <a:r>
              <a:rPr lang="en-US" sz="2000" dirty="0">
                <a:solidFill>
                  <a:schemeClr val="tx1">
                    <a:lumMod val="65000"/>
                    <a:lumOff val="35000"/>
                  </a:schemeClr>
                </a:solidFill>
                <a:latin typeface="Arial Black" pitchFamily="34" charset="0"/>
              </a:rPr>
              <a:t>:</a:t>
            </a:r>
            <a:endParaRPr lang="en-US" dirty="0">
              <a:solidFill>
                <a:schemeClr val="tx1">
                  <a:lumMod val="65000"/>
                  <a:lumOff val="35000"/>
                </a:schemeClr>
              </a:solidFill>
              <a:latin typeface="Arial Black" pitchFamily="34" charset="0"/>
            </a:endParaRPr>
          </a:p>
          <a:p>
            <a:r>
              <a:rPr lang="en-US" dirty="0"/>
              <a:t>      SAYANTANI SAHA</a:t>
            </a:r>
          </a:p>
        </p:txBody>
      </p:sp>
    </p:spTree>
    <p:extLst>
      <p:ext uri="{BB962C8B-B14F-4D97-AF65-F5344CB8AC3E}">
        <p14:creationId xmlns:p14="http://schemas.microsoft.com/office/powerpoint/2010/main" val="167880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9A5222A-F1C0-8997-1D76-6856D2B0406A}"/>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775F5920-8976-47E3-B30D-32C2B8CE2DBF}"/>
              </a:ext>
            </a:extLst>
          </p:cNvPr>
          <p:cNvSpPr>
            <a:spLocks noGrp="1"/>
          </p:cNvSpPr>
          <p:nvPr>
            <p:ph type="sldNum" sz="quarter" idx="12"/>
          </p:nvPr>
        </p:nvSpPr>
        <p:spPr/>
        <p:txBody>
          <a:bodyPr/>
          <a:lstStyle/>
          <a:p>
            <a:fld id="{C8421A79-F751-4E2E-A6A8-90315ACC7929}" type="slidenum">
              <a:rPr lang="en-IN" smtClean="0"/>
              <a:pPr/>
              <a:t>10</a:t>
            </a:fld>
            <a:endParaRPr lang="en-IN"/>
          </a:p>
        </p:txBody>
      </p:sp>
      <p:pic>
        <p:nvPicPr>
          <p:cNvPr id="6" name="Picture 5">
            <a:extLst>
              <a:ext uri="{FF2B5EF4-FFF2-40B4-BE49-F238E27FC236}">
                <a16:creationId xmlns:a16="http://schemas.microsoft.com/office/drawing/2014/main" id="{1C007F19-907F-771A-0C73-FC8F4681F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365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981688-E4B1-9724-5BDB-C4661E1885B2}"/>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20A17826-49E7-0635-645E-C45EAF29A8BF}"/>
              </a:ext>
            </a:extLst>
          </p:cNvPr>
          <p:cNvSpPr>
            <a:spLocks noGrp="1"/>
          </p:cNvSpPr>
          <p:nvPr>
            <p:ph type="sldNum" sz="quarter" idx="12"/>
          </p:nvPr>
        </p:nvSpPr>
        <p:spPr/>
        <p:txBody>
          <a:bodyPr/>
          <a:lstStyle/>
          <a:p>
            <a:fld id="{C8421A79-F751-4E2E-A6A8-90315ACC7929}" type="slidenum">
              <a:rPr lang="en-IN" smtClean="0"/>
              <a:pPr/>
              <a:t>11</a:t>
            </a:fld>
            <a:endParaRPr lang="en-IN"/>
          </a:p>
        </p:txBody>
      </p:sp>
      <p:pic>
        <p:nvPicPr>
          <p:cNvPr id="6" name="Picture 5">
            <a:extLst>
              <a:ext uri="{FF2B5EF4-FFF2-40B4-BE49-F238E27FC236}">
                <a16:creationId xmlns:a16="http://schemas.microsoft.com/office/drawing/2014/main" id="{C7D25800-7C5E-821E-2C13-D830CFF7BF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409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p:cNvSpPr>
            <a:spLocks noGrp="1"/>
          </p:cNvSpPr>
          <p:nvPr>
            <p:ph type="sldNum" sz="quarter" idx="12"/>
          </p:nvPr>
        </p:nvSpPr>
        <p:spPr/>
        <p:txBody>
          <a:bodyPr/>
          <a:lstStyle/>
          <a:p>
            <a:fld id="{C8421A79-F751-4E2E-A6A8-90315ACC7929}" type="slidenum">
              <a:rPr lang="en-IN" smtClean="0"/>
              <a:pPr/>
              <a:t>12</a:t>
            </a:fld>
            <a:endParaRPr lang="en-IN"/>
          </a:p>
        </p:txBody>
      </p:sp>
      <p:pic>
        <p:nvPicPr>
          <p:cNvPr id="7" name="Picture 6">
            <a:extLst>
              <a:ext uri="{FF2B5EF4-FFF2-40B4-BE49-F238E27FC236}">
                <a16:creationId xmlns:a16="http://schemas.microsoft.com/office/drawing/2014/main" id="{2DF94FC8-CE85-4167-6213-F47452843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27" y="405647"/>
            <a:ext cx="10749699" cy="6046706"/>
          </a:xfrm>
          <a:prstGeom prst="rect">
            <a:avLst/>
          </a:prstGeom>
        </p:spPr>
      </p:pic>
    </p:spTree>
    <p:extLst>
      <p:ext uri="{BB962C8B-B14F-4D97-AF65-F5344CB8AC3E}">
        <p14:creationId xmlns:p14="http://schemas.microsoft.com/office/powerpoint/2010/main" val="216052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5898B23-20A9-FC4C-BA73-79E65600CC8F}"/>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35BCADA5-0163-B91E-14C5-BBF272C429EE}"/>
              </a:ext>
            </a:extLst>
          </p:cNvPr>
          <p:cNvSpPr>
            <a:spLocks noGrp="1"/>
          </p:cNvSpPr>
          <p:nvPr>
            <p:ph type="sldNum" sz="quarter" idx="12"/>
          </p:nvPr>
        </p:nvSpPr>
        <p:spPr/>
        <p:txBody>
          <a:bodyPr/>
          <a:lstStyle/>
          <a:p>
            <a:fld id="{C8421A79-F751-4E2E-A6A8-90315ACC7929}" type="slidenum">
              <a:rPr lang="en-IN" smtClean="0"/>
              <a:pPr/>
              <a:t>13</a:t>
            </a:fld>
            <a:endParaRPr lang="en-IN"/>
          </a:p>
        </p:txBody>
      </p:sp>
      <p:pic>
        <p:nvPicPr>
          <p:cNvPr id="6" name="Picture 5">
            <a:extLst>
              <a:ext uri="{FF2B5EF4-FFF2-40B4-BE49-F238E27FC236}">
                <a16:creationId xmlns:a16="http://schemas.microsoft.com/office/drawing/2014/main" id="{9B1ECCB3-472F-FA6B-D71D-A7CB00B8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54" y="374404"/>
            <a:ext cx="10118103" cy="5691433"/>
          </a:xfrm>
          <a:prstGeom prst="rect">
            <a:avLst/>
          </a:prstGeom>
        </p:spPr>
      </p:pic>
    </p:spTree>
    <p:extLst>
      <p:ext uri="{BB962C8B-B14F-4D97-AF65-F5344CB8AC3E}">
        <p14:creationId xmlns:p14="http://schemas.microsoft.com/office/powerpoint/2010/main" val="413532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763439E-C8E6-3ECF-6E5D-3306AF35F57B}"/>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52187A6F-F69C-CC7B-F0D9-3DBC1C579622}"/>
              </a:ext>
            </a:extLst>
          </p:cNvPr>
          <p:cNvSpPr>
            <a:spLocks noGrp="1"/>
          </p:cNvSpPr>
          <p:nvPr>
            <p:ph type="sldNum" sz="quarter" idx="12"/>
          </p:nvPr>
        </p:nvSpPr>
        <p:spPr/>
        <p:txBody>
          <a:bodyPr/>
          <a:lstStyle/>
          <a:p>
            <a:fld id="{C8421A79-F751-4E2E-A6A8-90315ACC7929}" type="slidenum">
              <a:rPr lang="en-IN" smtClean="0"/>
              <a:pPr/>
              <a:t>14</a:t>
            </a:fld>
            <a:endParaRPr lang="en-IN"/>
          </a:p>
        </p:txBody>
      </p:sp>
      <p:pic>
        <p:nvPicPr>
          <p:cNvPr id="7" name="Picture 6">
            <a:extLst>
              <a:ext uri="{FF2B5EF4-FFF2-40B4-BE49-F238E27FC236}">
                <a16:creationId xmlns:a16="http://schemas.microsoft.com/office/drawing/2014/main" id="{F019620F-527B-AC61-8289-AC5BF6FC3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2482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32B3-C070-B3F1-97DA-520424828A07}"/>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EBBBFEF9-89EE-A842-E973-ACA02619EEC2}"/>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E5C9340A-E693-9ADE-DA62-F0EC4D70DABF}"/>
              </a:ext>
            </a:extLst>
          </p:cNvPr>
          <p:cNvSpPr>
            <a:spLocks noGrp="1"/>
          </p:cNvSpPr>
          <p:nvPr>
            <p:ph type="sldNum" sz="quarter" idx="12"/>
          </p:nvPr>
        </p:nvSpPr>
        <p:spPr/>
        <p:txBody>
          <a:bodyPr/>
          <a:lstStyle/>
          <a:p>
            <a:fld id="{C8421A79-F751-4E2E-A6A8-90315ACC7929}" type="slidenum">
              <a:rPr lang="en-IN" smtClean="0"/>
              <a:pPr/>
              <a:t>15</a:t>
            </a:fld>
            <a:endParaRPr lang="en-IN"/>
          </a:p>
        </p:txBody>
      </p:sp>
      <p:pic>
        <p:nvPicPr>
          <p:cNvPr id="6" name="Picture 5">
            <a:extLst>
              <a:ext uri="{FF2B5EF4-FFF2-40B4-BE49-F238E27FC236}">
                <a16:creationId xmlns:a16="http://schemas.microsoft.com/office/drawing/2014/main" id="{9ADC781F-1BE9-5664-23CD-545D04AC9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659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BDFA-E7C3-4E84-0805-5E95BAD9E0F4}"/>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DFE8DE46-03D6-02C3-E691-44C32BEC5DAD}"/>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252EEA0C-E118-D3F0-7257-42AE1BBD8145}"/>
              </a:ext>
            </a:extLst>
          </p:cNvPr>
          <p:cNvSpPr>
            <a:spLocks noGrp="1"/>
          </p:cNvSpPr>
          <p:nvPr>
            <p:ph type="sldNum" sz="quarter" idx="12"/>
          </p:nvPr>
        </p:nvSpPr>
        <p:spPr/>
        <p:txBody>
          <a:bodyPr/>
          <a:lstStyle/>
          <a:p>
            <a:fld id="{C8421A79-F751-4E2E-A6A8-90315ACC7929}" type="slidenum">
              <a:rPr lang="en-IN" smtClean="0"/>
              <a:pPr/>
              <a:t>16</a:t>
            </a:fld>
            <a:endParaRPr lang="en-IN"/>
          </a:p>
        </p:txBody>
      </p:sp>
      <p:pic>
        <p:nvPicPr>
          <p:cNvPr id="6" name="Picture 5">
            <a:extLst>
              <a:ext uri="{FF2B5EF4-FFF2-40B4-BE49-F238E27FC236}">
                <a16:creationId xmlns:a16="http://schemas.microsoft.com/office/drawing/2014/main" id="{DBC2FC64-C9AE-C9A8-2110-5F0E1D3FE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4815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2145139"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Conclusion</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95A7968-EE3A-46BB-B64B-D0871B57D862}" type="datetime1">
              <a:rPr lang="en-IN" smtClean="0"/>
              <a:pPr/>
              <a:t>20-02-2023</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17</a:t>
            </a:fld>
            <a:endParaRPr lang="en-IN"/>
          </a:p>
        </p:txBody>
      </p:sp>
      <p:sp>
        <p:nvSpPr>
          <p:cNvPr id="6" name="Rectangle 5"/>
          <p:cNvSpPr/>
          <p:nvPr/>
        </p:nvSpPr>
        <p:spPr>
          <a:xfrm>
            <a:off x="2011679" y="2136339"/>
            <a:ext cx="8285871" cy="2585323"/>
          </a:xfrm>
          <a:prstGeom prst="rect">
            <a:avLst/>
          </a:prstGeom>
        </p:spPr>
        <p:txBody>
          <a:bodyPr wrap="square">
            <a:spAutoFit/>
          </a:bodyPr>
          <a:lstStyle/>
          <a:p>
            <a:r>
              <a:rPr lang="en-US" dirty="0"/>
              <a:t>E-Health in the home is a potent, powerful and rich technology that offers significant benefits for many stakeholders. </a:t>
            </a:r>
          </a:p>
          <a:p>
            <a:endParaRPr lang="en-US" dirty="0"/>
          </a:p>
          <a:p>
            <a:r>
              <a:rPr lang="en-US" dirty="0"/>
              <a:t>We need to be sure, however, that when embracing this technology the elderly patient is not simply seen as another component in the "system“.</a:t>
            </a:r>
          </a:p>
          <a:p>
            <a:endParaRPr lang="en-US" dirty="0"/>
          </a:p>
          <a:p>
            <a:r>
              <a:rPr lang="en-US" dirty="0"/>
              <a:t>Individual patient needs and views regarding homecare and their health, safety, dignity, respect and fears must be listened to. With some limited exceptions, others cannot make assumptions in this personal and sensitive area.</a:t>
            </a:r>
          </a:p>
        </p:txBody>
      </p:sp>
      <p:sp>
        <p:nvSpPr>
          <p:cNvPr id="7" name="Right Arrow 6"/>
          <p:cNvSpPr/>
          <p:nvPr/>
        </p:nvSpPr>
        <p:spPr>
          <a:xfrm>
            <a:off x="1674055" y="2278967"/>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699846" y="3036277"/>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711569" y="3821724"/>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5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768" y="1167617"/>
            <a:ext cx="2363374" cy="584775"/>
          </a:xfrm>
          <a:prstGeom prst="rect">
            <a:avLst/>
          </a:prstGeom>
        </p:spPr>
        <p:txBody>
          <a:bodyPr wrap="square">
            <a:spAutoFit/>
          </a:bodyPr>
          <a:lstStyle/>
          <a:p>
            <a:r>
              <a:rPr lang="en-US" sz="3200" b="1" u="sng" dirty="0">
                <a:latin typeface="Times New Roman" panose="02020603050405020304" pitchFamily="18" charset="0"/>
                <a:cs typeface="Times New Roman" panose="02020603050405020304" pitchFamily="18" charset="0"/>
              </a:rPr>
              <a:t>Reference</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79F65F8-9451-4FDE-A816-ACD89E687A35}" type="datetime1">
              <a:rPr lang="en-IN" smtClean="0"/>
              <a:pPr/>
              <a:t>20-02-2023</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18</a:t>
            </a:fld>
            <a:endParaRPr lang="en-IN"/>
          </a:p>
        </p:txBody>
      </p:sp>
      <p:sp>
        <p:nvSpPr>
          <p:cNvPr id="5" name="TextBox 4">
            <a:extLst>
              <a:ext uri="{FF2B5EF4-FFF2-40B4-BE49-F238E27FC236}">
                <a16:creationId xmlns:a16="http://schemas.microsoft.com/office/drawing/2014/main" id="{96383750-A991-EE46-1316-17057572050A}"/>
              </a:ext>
            </a:extLst>
          </p:cNvPr>
          <p:cNvSpPr txBox="1"/>
          <p:nvPr/>
        </p:nvSpPr>
        <p:spPr>
          <a:xfrm>
            <a:off x="946555" y="1881051"/>
            <a:ext cx="10485120" cy="4504566"/>
          </a:xfrm>
          <a:prstGeom prst="rect">
            <a:avLst/>
          </a:prstGeom>
          <a:noFill/>
        </p:spPr>
        <p:txBody>
          <a:bodyPr wrap="square" rtlCol="0">
            <a:spAutoFit/>
          </a:bodyPr>
          <a:lstStyle/>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[1] </a:t>
            </a:r>
            <a:r>
              <a:rPr lang="en-US" sz="120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“Enhanced Data Security in Cloud-base E-Health Care System” by Asha Bhadra S Kumar, </a:t>
            </a:r>
            <a:r>
              <a:rPr lang="en-US" sz="1200" u="sng"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Aswanthy</a:t>
            </a:r>
            <a:r>
              <a:rPr lang="en-US" sz="120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N, Elizabeth K Jacob, Arya </a:t>
            </a:r>
            <a:r>
              <a:rPr lang="en-US" sz="1200" u="sng"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Binu</a:t>
            </a:r>
            <a:r>
              <a:rPr lang="en-US" sz="120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and Ms. </a:t>
            </a:r>
            <a:r>
              <a:rPr lang="en-US" sz="1200" u="sng"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Divya</a:t>
            </a:r>
            <a:r>
              <a:rPr lang="en-US" sz="120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S B.</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gn="just">
              <a:lnSpc>
                <a:spcPct val="115000"/>
              </a:lnSpc>
              <a:spcAft>
                <a:spcPts val="1000"/>
              </a:spcAft>
            </a:pPr>
            <a:r>
              <a:rPr lang="en-US" sz="120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[2] </a:t>
            </a:r>
            <a:r>
              <a:rPr lang="en-US" sz="120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hlinkClick r:id="rId2"/>
              </a:rPr>
              <a:t>https://www.diva-portal.org/smash/get/diva2:647835/fulltext01.pdf</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 </a:t>
            </a:r>
            <a:r>
              <a:rPr lang="en-US" sz="1200" dirty="0">
                <a:effectLst/>
                <a:latin typeface="Trebuchet MS" panose="020B0603020202020204" pitchFamily="34" charset="0"/>
                <a:ea typeface="Trebuchet MS" panose="020B0603020202020204" pitchFamily="34" charset="0"/>
                <a:cs typeface="Trebuchet MS" panose="020B0603020202020204" pitchFamily="34" charset="0"/>
              </a:rPr>
              <a:t>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D. A. </a:t>
            </a:r>
            <a:r>
              <a:rPr lang="en-US" sz="120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Garwin</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(1993) Building a Learning Organization. Harvard Business Review.       73-91. Available: </a:t>
            </a:r>
            <a:r>
              <a:rPr lang="en-US" sz="1200" u="none" strike="noStrike"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hlinkClick r:id="rId3"/>
              </a:rPr>
              <a:t>https://hbr.org/1993/07/building-a-learning-organization</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[5]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J. M. McGinnis, L. </a:t>
            </a:r>
            <a:r>
              <a:rPr lang="en-US" sz="120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Stuckhardt</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R. Saunders, and M. Smith, the </a:t>
            </a:r>
            <a:r>
              <a:rPr lang="en-US" sz="1200" i="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rPr>
              <a:t>Best care at lower cost: the path to continuously learning health care in America</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National Academies Press, 2013.</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[6]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J. </a:t>
            </a:r>
            <a:r>
              <a:rPr lang="en-US" sz="120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Enticott</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A. Johnson, and H. </a:t>
            </a:r>
            <a:r>
              <a:rPr lang="en-US" sz="120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Teede</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“Learning health systems using data to drive healthcare improvement and impact: a systematic review,” </a:t>
            </a:r>
            <a:r>
              <a:rPr lang="en-US" sz="1200" i="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rPr>
              <a:t>BMC health services research,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vol. 21, no. 1, pp. 1-16, 2021. [Online]. Available: </a:t>
            </a:r>
            <a:r>
              <a:rPr lang="en-US" sz="1200" b="1" u="sng"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4"/>
              </a:rPr>
              <a:t>https://bmchealthservres.biomedcentral.com/articles/10.1186/s12913-021-06215-8#Tab3</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[7]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T. Foley and F. </a:t>
            </a:r>
            <a:r>
              <a:rPr lang="en-US" sz="120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Fairmichael</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“Professor Charles Friedman Interview.” The Learning Healthcare Project. </a:t>
            </a:r>
            <a:r>
              <a:rPr lang="en-US" sz="1200" b="1" u="sng"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5"/>
              </a:rPr>
              <a:t>https://www.learninghealthcareproject.org/section/evidence/25/50/professor-charles-friedman-%20interview</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[8]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The University of Michigan. “Revolutionizing Learning, Transforming Health.” The University of Michigan. </a:t>
            </a:r>
            <a:r>
              <a:rPr lang="en-US" sz="1200" b="1" u="sng"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6"/>
              </a:rPr>
              <a:t>https://medicine.umich.edu/dept/learning-health-sciences</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[9]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MCBK. “Annual MCBK Public Meeting.” MCBK. </a:t>
            </a:r>
            <a:r>
              <a:rPr lang="en-US" sz="1200" b="1" u="sng"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7"/>
              </a:rPr>
              <a:t>https://mobilizecbk.med.umich.edu/news-events/annual-meetings</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200" dirty="0">
                <a:effectLst/>
                <a:latin typeface="Trebuchet MS" panose="020B0603020202020204" pitchFamily="34" charset="0"/>
                <a:ea typeface="Trebuchet MS" panose="020B0603020202020204" pitchFamily="34" charset="0"/>
                <a:cs typeface="Trebuchet MS" panose="020B0603020202020204" pitchFamily="34" charset="0"/>
              </a:rPr>
              <a:t>[10]     </a:t>
            </a:r>
            <a:r>
              <a:rPr lang="en-US" sz="120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MCBK. “Featured Events.” Mobilizing Computable Biomedical Knowledge (MCBK). </a:t>
            </a:r>
            <a:r>
              <a:rPr lang="en-US" sz="1200" b="1" u="sng"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8"/>
              </a:rPr>
              <a:t>https://mobilizecbk.med.umich.edu/news-events</a:t>
            </a:r>
            <a:endParaRPr lang="en-IN" sz="1200" dirty="0">
              <a:effectLst/>
              <a:latin typeface="Trebuchet MS" panose="020B0603020202020204" pitchFamily="34" charset="0"/>
              <a:ea typeface="Trebuchet MS" panose="020B0603020202020204" pitchFamily="34" charset="0"/>
              <a:cs typeface="Trebuchet MS" panose="020B0603020202020204" pitchFamily="34" charset="0"/>
            </a:endParaRPr>
          </a:p>
        </p:txBody>
      </p:sp>
    </p:spTree>
    <p:extLst>
      <p:ext uri="{BB962C8B-B14F-4D97-AF65-F5344CB8AC3E}">
        <p14:creationId xmlns:p14="http://schemas.microsoft.com/office/powerpoint/2010/main" val="130552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20-02-2023</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19</a:t>
            </a:fld>
            <a:endParaRPr lang="en-IN"/>
          </a:p>
        </p:txBody>
      </p:sp>
      <p:sp>
        <p:nvSpPr>
          <p:cNvPr id="4" name="TextBox 3"/>
          <p:cNvSpPr txBox="1"/>
          <p:nvPr/>
        </p:nvSpPr>
        <p:spPr>
          <a:xfrm>
            <a:off x="3953022" y="3151162"/>
            <a:ext cx="3446584" cy="461665"/>
          </a:xfrm>
          <a:prstGeom prst="rect">
            <a:avLst/>
          </a:prstGeom>
          <a:noFill/>
        </p:spPr>
        <p:txBody>
          <a:bodyPr wrap="square" rtlCol="0">
            <a:spAutoFit/>
          </a:bodyPr>
          <a:lstStyle/>
          <a:p>
            <a:r>
              <a:rPr lang="en-US" sz="2400" dirty="0"/>
              <a:t>           </a:t>
            </a:r>
          </a:p>
        </p:txBody>
      </p:sp>
      <p:sp>
        <p:nvSpPr>
          <p:cNvPr id="6" name="Rectangle 5"/>
          <p:cNvSpPr/>
          <p:nvPr/>
        </p:nvSpPr>
        <p:spPr>
          <a:xfrm>
            <a:off x="3919731" y="2967335"/>
            <a:ext cx="3590728"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26933" y="1057068"/>
            <a:ext cx="2223686"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Motivation </a:t>
            </a:r>
          </a:p>
        </p:txBody>
      </p:sp>
      <p:sp>
        <p:nvSpPr>
          <p:cNvPr id="5" name="Date Placeholder 4"/>
          <p:cNvSpPr>
            <a:spLocks noGrp="1"/>
          </p:cNvSpPr>
          <p:nvPr>
            <p:ph type="dt" sz="half" idx="10"/>
          </p:nvPr>
        </p:nvSpPr>
        <p:spPr/>
        <p:txBody>
          <a:bodyPr/>
          <a:lstStyle/>
          <a:p>
            <a:fld id="{9E0EA6C4-5E88-427F-BBA7-6F5DD24535A5}" type="datetime1">
              <a:rPr lang="en-IN" smtClean="0"/>
              <a:pPr/>
              <a:t>20-02-2023</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2</a:t>
            </a:fld>
            <a:endParaRPr lang="en-IN"/>
          </a:p>
        </p:txBody>
      </p:sp>
      <p:sp>
        <p:nvSpPr>
          <p:cNvPr id="2" name="TextBox 1">
            <a:extLst>
              <a:ext uri="{FF2B5EF4-FFF2-40B4-BE49-F238E27FC236}">
                <a16:creationId xmlns:a16="http://schemas.microsoft.com/office/drawing/2014/main" id="{6BEFC31B-541F-791C-E4EE-194D1DD9EF4D}"/>
              </a:ext>
            </a:extLst>
          </p:cNvPr>
          <p:cNvSpPr txBox="1"/>
          <p:nvPr/>
        </p:nvSpPr>
        <p:spPr>
          <a:xfrm>
            <a:off x="85343" y="2046083"/>
            <a:ext cx="7700489" cy="4247317"/>
          </a:xfrm>
          <a:prstGeom prst="rect">
            <a:avLst/>
          </a:prstGeom>
          <a:noFill/>
        </p:spPr>
        <p:txBody>
          <a:bodyPr wrap="square" rtlCol="0">
            <a:spAutoFit/>
          </a:bodyPr>
          <a:lstStyle/>
          <a:p>
            <a:r>
              <a:rPr lang="en-US" sz="1800" dirty="0">
                <a:effectLst/>
                <a:latin typeface="Trebuchet MS" panose="020B0603020202020204" pitchFamily="34" charset="0"/>
                <a:ea typeface="Trebuchet MS" panose="020B0603020202020204" pitchFamily="34" charset="0"/>
                <a:cs typeface="Trebuchet MS" panose="020B0603020202020204" pitchFamily="34" charset="0"/>
              </a:rPr>
              <a:t>Health data is so sensitive data. Only legitimate users should get access to it. No other medical personnel should access the data without permission. So, data need to be protected with a proper cryptosystem. Now the traditional cryptosystem is not able to provide end-to-end security to the system. Encrypting each patient’s data with an encryption key and sharing the key with the user -- is a very common method to maintain security. However, this traditional approach is not very efficient. First, it is going to store a huge number of encryption, and decryption keys, and key sharing should be done in the proper way to secure the system. In case the user like a doctor or nurse or any other user is changed we need to re-encrypt the patient data with a new key. so we need to separate the patient data into smaller chunk and share it with the concerned user. So here is the need to keep the data in an efficient data model system.</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endParaRPr lang="en-IN" dirty="0"/>
          </a:p>
        </p:txBody>
      </p:sp>
      <p:pic>
        <p:nvPicPr>
          <p:cNvPr id="7" name="Picture 6" descr="e health image.jpg"/>
          <p:cNvPicPr>
            <a:picLocks noChangeAspect="1"/>
          </p:cNvPicPr>
          <p:nvPr/>
        </p:nvPicPr>
        <p:blipFill>
          <a:blip r:embed="rId2"/>
          <a:stretch>
            <a:fillRect/>
          </a:stretch>
        </p:blipFill>
        <p:spPr>
          <a:xfrm>
            <a:off x="7877907" y="1497916"/>
            <a:ext cx="4079631" cy="4762500"/>
          </a:xfrm>
          <a:prstGeom prst="rect">
            <a:avLst/>
          </a:prstGeom>
        </p:spPr>
      </p:pic>
    </p:spTree>
    <p:extLst>
      <p:ext uri="{BB962C8B-B14F-4D97-AF65-F5344CB8AC3E}">
        <p14:creationId xmlns:p14="http://schemas.microsoft.com/office/powerpoint/2010/main" val="193761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5730" y="578064"/>
            <a:ext cx="3381631" cy="584775"/>
          </a:xfrm>
          <a:prstGeom prst="rect">
            <a:avLst/>
          </a:prstGeom>
        </p:spPr>
        <p:txBody>
          <a:bodyPr wrap="none">
            <a:spAutoFit/>
          </a:bodyPr>
          <a:lstStyle/>
          <a:p>
            <a:r>
              <a:rPr lang="en-US" sz="3200" b="1" u="sng" dirty="0">
                <a:latin typeface="Times New Roman" panose="02020603050405020304" pitchFamily="18" charset="0"/>
                <a:ea typeface="Times New Roman" panose="02020603050405020304" pitchFamily="18" charset="0"/>
              </a:rPr>
              <a:t>Literature Review</a:t>
            </a:r>
            <a:endParaRPr lang="en-IN" sz="3200" u="sng" dirty="0"/>
          </a:p>
        </p:txBody>
      </p:sp>
      <p:sp>
        <p:nvSpPr>
          <p:cNvPr id="5" name="Date Placeholder 4"/>
          <p:cNvSpPr>
            <a:spLocks noGrp="1"/>
          </p:cNvSpPr>
          <p:nvPr>
            <p:ph type="dt" sz="half" idx="10"/>
          </p:nvPr>
        </p:nvSpPr>
        <p:spPr/>
        <p:txBody>
          <a:bodyPr/>
          <a:lstStyle/>
          <a:p>
            <a:fld id="{B0F87484-C7AB-46E1-B830-ACDEF236701A}" type="datetime1">
              <a:rPr lang="en-IN" smtClean="0"/>
              <a:pPr/>
              <a:t>20-02-2023</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3</a:t>
            </a:fld>
            <a:endParaRPr lang="en-IN"/>
          </a:p>
        </p:txBody>
      </p:sp>
      <p:sp>
        <p:nvSpPr>
          <p:cNvPr id="2" name="TextBox 1">
            <a:extLst>
              <a:ext uri="{FF2B5EF4-FFF2-40B4-BE49-F238E27FC236}">
                <a16:creationId xmlns:a16="http://schemas.microsoft.com/office/drawing/2014/main" id="{E237EE80-F2A9-00CE-E30A-DEE9DB08FCE9}"/>
              </a:ext>
            </a:extLst>
          </p:cNvPr>
          <p:cNvSpPr txBox="1"/>
          <p:nvPr/>
        </p:nvSpPr>
        <p:spPr>
          <a:xfrm>
            <a:off x="0" y="1821207"/>
            <a:ext cx="7071360" cy="4843955"/>
          </a:xfrm>
          <a:prstGeom prst="rect">
            <a:avLst/>
          </a:prstGeom>
          <a:noFill/>
        </p:spPr>
        <p:txBody>
          <a:bodyPr wrap="square" rtlCol="0">
            <a:spAutoFit/>
          </a:bodyPr>
          <a:lstStyle/>
          <a:p>
            <a:pPr algn="just">
              <a:lnSpc>
                <a:spcPct val="115000"/>
              </a:lnSpc>
              <a:spcAft>
                <a:spcPts val="1000"/>
              </a:spcAft>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An Electronic Health Record (EHR) is a virtual platform that provides medical reports access to the EHRs and has the flexibility to supply information about patient care. Not only that the EHR demonstrated here to store and supply information for patients, but it also has an understanding of how data of the patient must be sent to users or staff of the HealthCare Center. This tool will also allow the patient to access their health data and give them better control over their health. The security part is an extensive part of this project, the security will be applied to the data which will be or are being sent to the different users or staff of the healthcare center. Currently, we are researching through the security of what type of security will be most appropriate and how to apply the security, and this is also the main challenge we are facing right now. The authors in paper [1] discussed the security challenges in the healthcare system. </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7" name="Picture 6" descr="care.png"/>
          <p:cNvPicPr>
            <a:picLocks noChangeAspect="1"/>
          </p:cNvPicPr>
          <p:nvPr/>
        </p:nvPicPr>
        <p:blipFill>
          <a:blip r:embed="rId2"/>
          <a:stretch>
            <a:fillRect/>
          </a:stretch>
        </p:blipFill>
        <p:spPr>
          <a:xfrm>
            <a:off x="7071360" y="1656764"/>
            <a:ext cx="5120640" cy="4838700"/>
          </a:xfrm>
          <a:prstGeom prst="rect">
            <a:avLst/>
          </a:prstGeom>
        </p:spPr>
      </p:pic>
    </p:spTree>
    <p:extLst>
      <p:ext uri="{BB962C8B-B14F-4D97-AF65-F5344CB8AC3E}">
        <p14:creationId xmlns:p14="http://schemas.microsoft.com/office/powerpoint/2010/main" val="1525706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0CFE32-8A9D-8955-A3C9-2AD7AF4D070E}"/>
              </a:ext>
            </a:extLst>
          </p:cNvPr>
          <p:cNvSpPr txBox="1"/>
          <p:nvPr/>
        </p:nvSpPr>
        <p:spPr>
          <a:xfrm>
            <a:off x="1150872" y="1718939"/>
            <a:ext cx="4926372" cy="2339102"/>
          </a:xfrm>
          <a:prstGeom prst="rect">
            <a:avLst/>
          </a:prstGeom>
          <a:noFill/>
        </p:spPr>
        <p:txBody>
          <a:bodyPr wrap="square" rtlCol="0">
            <a:spAutoFit/>
          </a:bodyPr>
          <a:lstStyle/>
          <a:p>
            <a:r>
              <a:rPr lang="en-IN" sz="2800" b="1" u="sng" dirty="0">
                <a:solidFill>
                  <a:schemeClr val="bg2">
                    <a:lumMod val="10000"/>
                  </a:schemeClr>
                </a:solidFill>
              </a:rPr>
              <a:t>PROPOSED METHOD</a:t>
            </a:r>
            <a:r>
              <a:rPr lang="en-IN" sz="2800" dirty="0">
                <a:solidFill>
                  <a:schemeClr val="bg2">
                    <a:lumMod val="10000"/>
                  </a:schemeClr>
                </a:solidFill>
              </a:rPr>
              <a:t>:</a:t>
            </a:r>
          </a:p>
          <a:p>
            <a:endParaRPr lang="en-IN" sz="2800" dirty="0">
              <a:solidFill>
                <a:schemeClr val="bg2">
                  <a:lumMod val="10000"/>
                </a:schemeClr>
              </a:solidFill>
            </a:endParaRPr>
          </a:p>
          <a:p>
            <a:r>
              <a:rPr lang="en-IN" dirty="0"/>
              <a:t> To collect most of the information about hospitality and medical services.</a:t>
            </a:r>
          </a:p>
          <a:p>
            <a:r>
              <a:rPr lang="en-IN" dirty="0"/>
              <a:t>• Patients are easily allocated to the doctors.</a:t>
            </a:r>
          </a:p>
          <a:p>
            <a:r>
              <a:rPr lang="en-IN" dirty="0"/>
              <a:t>• Doctors search and others medical stuff search is possible.</a:t>
            </a:r>
          </a:p>
        </p:txBody>
      </p:sp>
      <p:pic>
        <p:nvPicPr>
          <p:cNvPr id="3" name="Picture 2" descr="doctor.jpg"/>
          <p:cNvPicPr>
            <a:picLocks noChangeAspect="1"/>
          </p:cNvPicPr>
          <p:nvPr/>
        </p:nvPicPr>
        <p:blipFill>
          <a:blip r:embed="rId2"/>
          <a:stretch>
            <a:fillRect/>
          </a:stretch>
        </p:blipFill>
        <p:spPr>
          <a:xfrm>
            <a:off x="5880294" y="1463041"/>
            <a:ext cx="4754881" cy="4360984"/>
          </a:xfrm>
          <a:prstGeom prst="rect">
            <a:avLst/>
          </a:prstGeom>
        </p:spPr>
      </p:pic>
    </p:spTree>
    <p:extLst>
      <p:ext uri="{BB962C8B-B14F-4D97-AF65-F5344CB8AC3E}">
        <p14:creationId xmlns:p14="http://schemas.microsoft.com/office/powerpoint/2010/main" val="153542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4704" y="759851"/>
            <a:ext cx="2534668"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IN FUTURE </a:t>
            </a:r>
          </a:p>
        </p:txBody>
      </p:sp>
      <p:sp>
        <p:nvSpPr>
          <p:cNvPr id="5" name="Date Placeholder 4"/>
          <p:cNvSpPr>
            <a:spLocks noGrp="1"/>
          </p:cNvSpPr>
          <p:nvPr>
            <p:ph type="dt" sz="half" idx="10"/>
          </p:nvPr>
        </p:nvSpPr>
        <p:spPr/>
        <p:txBody>
          <a:bodyPr/>
          <a:lstStyle/>
          <a:p>
            <a:fld id="{B3C330B7-C4DE-4F3C-87B5-2A804FFED442}" type="datetime1">
              <a:rPr lang="en-IN" smtClean="0"/>
              <a:pPr/>
              <a:t>20-02-2023</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5</a:t>
            </a:fld>
            <a:endParaRPr lang="en-IN"/>
          </a:p>
        </p:txBody>
      </p:sp>
      <p:sp>
        <p:nvSpPr>
          <p:cNvPr id="2" name="TextBox 1">
            <a:extLst>
              <a:ext uri="{FF2B5EF4-FFF2-40B4-BE49-F238E27FC236}">
                <a16:creationId xmlns:a16="http://schemas.microsoft.com/office/drawing/2014/main" id="{E99D8F90-F3D5-BACB-871C-98762402418F}"/>
              </a:ext>
            </a:extLst>
          </p:cNvPr>
          <p:cNvSpPr txBox="1"/>
          <p:nvPr/>
        </p:nvSpPr>
        <p:spPr>
          <a:xfrm>
            <a:off x="871392" y="1344626"/>
            <a:ext cx="4959197" cy="3724096"/>
          </a:xfrm>
          <a:prstGeom prst="rect">
            <a:avLst/>
          </a:prstGeom>
          <a:noFill/>
        </p:spPr>
        <p:txBody>
          <a:bodyPr wrap="square" rtlCol="0">
            <a:spAutoFit/>
          </a:bodyPr>
          <a:lstStyle/>
          <a:p>
            <a:r>
              <a:rPr lang="en-IN" sz="1400" dirty="0"/>
              <a:t>In future we will be using cryptography technical skills for data </a:t>
            </a:r>
            <a:r>
              <a:rPr lang="en-IN" sz="1400" dirty="0" err="1"/>
              <a:t>privacy.As</a:t>
            </a:r>
            <a:r>
              <a:rPr lang="en-IN" sz="1400" dirty="0"/>
              <a:t> a example we say that if a </a:t>
            </a:r>
            <a:r>
              <a:rPr lang="en-IN" sz="1400" dirty="0" err="1"/>
              <a:t>paitent</a:t>
            </a:r>
            <a:r>
              <a:rPr lang="en-IN" sz="1400" dirty="0"/>
              <a:t> admit in a hospital for his </a:t>
            </a:r>
            <a:r>
              <a:rPr lang="en-IN" sz="1400" dirty="0" err="1"/>
              <a:t>dieases</a:t>
            </a:r>
            <a:r>
              <a:rPr lang="en-IN" sz="1400" dirty="0"/>
              <a:t> .There </a:t>
            </a:r>
            <a:r>
              <a:rPr lang="en-IN" sz="1400" dirty="0" err="1"/>
              <a:t>dr</a:t>
            </a:r>
            <a:r>
              <a:rPr lang="en-IN" sz="1400" dirty="0"/>
              <a:t> .and register admin have some question for him .and its recorded by authority . And its </a:t>
            </a:r>
            <a:r>
              <a:rPr lang="en-IN" sz="1400" dirty="0" err="1"/>
              <a:t>stotre</a:t>
            </a:r>
            <a:r>
              <a:rPr lang="en-IN" sz="1400" dirty="0"/>
              <a:t> a data </a:t>
            </a:r>
            <a:r>
              <a:rPr lang="en-IN" sz="1400" dirty="0" err="1"/>
              <a:t>base.and</a:t>
            </a:r>
            <a:r>
              <a:rPr lang="en-IN" sz="1400" dirty="0"/>
              <a:t> second one is the same </a:t>
            </a:r>
            <a:r>
              <a:rPr lang="en-IN" sz="1400" dirty="0" err="1"/>
              <a:t>paitent</a:t>
            </a:r>
            <a:r>
              <a:rPr lang="en-IN" sz="1400" dirty="0"/>
              <a:t> is admit another hospital for another disease .here the previous hospital does not share the information of the </a:t>
            </a:r>
            <a:r>
              <a:rPr lang="en-IN" sz="1400" dirty="0" err="1"/>
              <a:t>paitent</a:t>
            </a:r>
            <a:r>
              <a:rPr lang="en-IN" sz="1400" dirty="0"/>
              <a:t> with the second </a:t>
            </a:r>
            <a:r>
              <a:rPr lang="en-IN" sz="1400" dirty="0" err="1"/>
              <a:t>hospital.Here</a:t>
            </a:r>
            <a:r>
              <a:rPr lang="en-IN" sz="1400" dirty="0"/>
              <a:t> is information blockage and data </a:t>
            </a:r>
            <a:r>
              <a:rPr lang="en-IN" sz="1400" dirty="0" err="1"/>
              <a:t>corrupt.only</a:t>
            </a:r>
            <a:r>
              <a:rPr lang="en-IN" sz="1400" dirty="0"/>
              <a:t> the dr. ,admin and the </a:t>
            </a:r>
            <a:r>
              <a:rPr lang="en-IN" sz="1400" dirty="0" err="1"/>
              <a:t>paitent</a:t>
            </a:r>
            <a:r>
              <a:rPr lang="en-IN" sz="1400" dirty="0"/>
              <a:t> </a:t>
            </a:r>
            <a:r>
              <a:rPr lang="en-IN" sz="1400" dirty="0" err="1"/>
              <a:t>accees</a:t>
            </a:r>
            <a:r>
              <a:rPr lang="en-IN" sz="1400" dirty="0"/>
              <a:t> the </a:t>
            </a:r>
            <a:r>
              <a:rPr lang="en-IN" sz="1400" dirty="0" err="1"/>
              <a:t>data.the</a:t>
            </a:r>
            <a:r>
              <a:rPr lang="en-IN" sz="1400" dirty="0"/>
              <a:t> </a:t>
            </a:r>
            <a:r>
              <a:rPr lang="en-IN" sz="1400" dirty="0" err="1"/>
              <a:t>pharmachist</a:t>
            </a:r>
            <a:r>
              <a:rPr lang="en-IN" sz="1400" dirty="0"/>
              <a:t> will not access the data .he just access the </a:t>
            </a:r>
            <a:r>
              <a:rPr lang="en-IN" sz="1400" dirty="0" err="1"/>
              <a:t>prescription.only</a:t>
            </a:r>
            <a:r>
              <a:rPr lang="en-IN" sz="1400" dirty="0"/>
              <a:t> the </a:t>
            </a:r>
            <a:r>
              <a:rPr lang="en-IN" sz="1400" dirty="0" err="1"/>
              <a:t>paitent</a:t>
            </a:r>
            <a:r>
              <a:rPr lang="en-IN" sz="1400" dirty="0"/>
              <a:t> have the main </a:t>
            </a:r>
            <a:r>
              <a:rPr lang="en-IN" sz="1400" dirty="0" err="1"/>
              <a:t>acees</a:t>
            </a:r>
            <a:r>
              <a:rPr lang="en-IN" sz="1400" dirty="0"/>
              <a:t> to share the data with the another hospital. All the medical staff can see only their relevant medical data others’ data will be protected from them.</a:t>
            </a:r>
          </a:p>
          <a:p>
            <a:endParaRPr lang="en-IN" dirty="0">
              <a:solidFill>
                <a:srgbClr val="00B050"/>
              </a:solidFill>
            </a:endParaRPr>
          </a:p>
          <a:p>
            <a:endParaRPr lang="en-IN" dirty="0">
              <a:solidFill>
                <a:srgbClr val="00B050"/>
              </a:solidFill>
            </a:endParaRPr>
          </a:p>
          <a:p>
            <a:endParaRPr lang="en-IN" dirty="0"/>
          </a:p>
        </p:txBody>
      </p:sp>
      <p:sp>
        <p:nvSpPr>
          <p:cNvPr id="7" name="TextBox 6">
            <a:extLst>
              <a:ext uri="{FF2B5EF4-FFF2-40B4-BE49-F238E27FC236}">
                <a16:creationId xmlns:a16="http://schemas.microsoft.com/office/drawing/2014/main" id="{B9E96B5A-C5AC-95D1-DE27-73491579F1BB}"/>
              </a:ext>
            </a:extLst>
          </p:cNvPr>
          <p:cNvSpPr txBox="1"/>
          <p:nvPr/>
        </p:nvSpPr>
        <p:spPr>
          <a:xfrm>
            <a:off x="516087" y="4282267"/>
            <a:ext cx="11033759" cy="2462213"/>
          </a:xfrm>
          <a:prstGeom prst="rect">
            <a:avLst/>
          </a:prstGeom>
          <a:noFill/>
        </p:spPr>
        <p:txBody>
          <a:bodyPr wrap="square" rtlCol="0">
            <a:spAutoFit/>
          </a:bodyPr>
          <a:lstStyle/>
          <a:p>
            <a:r>
              <a:rPr lang="en-IN" sz="2800" b="1" u="sng" dirty="0"/>
              <a:t>NOW</a:t>
            </a:r>
            <a:r>
              <a:rPr lang="en-IN" sz="2800" dirty="0"/>
              <a:t>:</a:t>
            </a:r>
          </a:p>
          <a:p>
            <a:endParaRPr lang="en-IN" dirty="0"/>
          </a:p>
          <a:p>
            <a:r>
              <a:rPr lang="en-IN" dirty="0"/>
              <a:t>we use HTML for web page </a:t>
            </a:r>
          </a:p>
          <a:p>
            <a:r>
              <a:rPr lang="en-IN" dirty="0"/>
              <a:t>CSS for web design and bootstrap for overall design</a:t>
            </a:r>
          </a:p>
          <a:p>
            <a:r>
              <a:rPr lang="en-IN" dirty="0"/>
              <a:t>MongoDB as database</a:t>
            </a:r>
          </a:p>
          <a:p>
            <a:r>
              <a:rPr lang="en-IN" dirty="0"/>
              <a:t>Express and Node </a:t>
            </a:r>
            <a:r>
              <a:rPr lang="en-IN" dirty="0" err="1"/>
              <a:t>Js</a:t>
            </a:r>
            <a:r>
              <a:rPr lang="en-IN" dirty="0"/>
              <a:t> for Middleware backend development.</a:t>
            </a:r>
            <a:br>
              <a:rPr lang="en-IN" dirty="0"/>
            </a:br>
            <a:r>
              <a:rPr lang="en-IN" dirty="0"/>
              <a:t>React for portal Frontend design.</a:t>
            </a:r>
          </a:p>
          <a:p>
            <a:r>
              <a:rPr lang="en-IN" dirty="0" err="1"/>
              <a:t>Bcrypt</a:t>
            </a:r>
            <a:r>
              <a:rPr lang="en-IN" dirty="0"/>
              <a:t>, Hashing etc</a:t>
            </a:r>
          </a:p>
        </p:txBody>
      </p:sp>
      <p:pic>
        <p:nvPicPr>
          <p:cNvPr id="8" name="Picture 7" descr="uiui.png"/>
          <p:cNvPicPr>
            <a:picLocks noChangeAspect="1"/>
          </p:cNvPicPr>
          <p:nvPr/>
        </p:nvPicPr>
        <p:blipFill>
          <a:blip r:embed="rId2"/>
          <a:stretch>
            <a:fillRect/>
          </a:stretch>
        </p:blipFill>
        <p:spPr>
          <a:xfrm>
            <a:off x="6274191" y="1406769"/>
            <a:ext cx="5739618" cy="4304714"/>
          </a:xfrm>
          <a:prstGeom prst="rect">
            <a:avLst/>
          </a:prstGeom>
        </p:spPr>
      </p:pic>
    </p:spTree>
    <p:extLst>
      <p:ext uri="{BB962C8B-B14F-4D97-AF65-F5344CB8AC3E}">
        <p14:creationId xmlns:p14="http://schemas.microsoft.com/office/powerpoint/2010/main" val="1316345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155221"/>
            <a:ext cx="10364451" cy="1596177"/>
          </a:xfrm>
        </p:spPr>
        <p:txBody>
          <a:bodyPr/>
          <a:lstStyle/>
          <a:p>
            <a:r>
              <a:rPr lang="en-US" dirty="0"/>
              <a:t>Front End</a:t>
            </a:r>
            <a:endParaRPr lang="en-IN" dirty="0"/>
          </a:p>
        </p:txBody>
      </p:sp>
      <p:sp>
        <p:nvSpPr>
          <p:cNvPr id="3" name="Date Placeholder 2"/>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p:cNvSpPr>
            <a:spLocks noGrp="1"/>
          </p:cNvSpPr>
          <p:nvPr>
            <p:ph type="sldNum" sz="quarter" idx="12"/>
          </p:nvPr>
        </p:nvSpPr>
        <p:spPr/>
        <p:txBody>
          <a:bodyPr/>
          <a:lstStyle/>
          <a:p>
            <a:fld id="{C8421A79-F751-4E2E-A6A8-90315ACC7929}" type="slidenum">
              <a:rPr lang="en-IN" smtClean="0"/>
              <a:pPr/>
              <a:t>6</a:t>
            </a:fld>
            <a:endParaRPr lang="en-IN"/>
          </a:p>
        </p:txBody>
      </p:sp>
      <p:pic>
        <p:nvPicPr>
          <p:cNvPr id="1025" name="image14.png">
            <a:extLst>
              <a:ext uri="{FF2B5EF4-FFF2-40B4-BE49-F238E27FC236}">
                <a16:creationId xmlns:a16="http://schemas.microsoft.com/office/drawing/2014/main" id="{F29A02CB-08A0-905E-E39A-5D381BA24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13" y="1487424"/>
            <a:ext cx="11248373" cy="537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EEA8C46-2D0D-0AAE-66E6-B26C2FD7BF52}"/>
              </a:ext>
            </a:extLst>
          </p:cNvPr>
          <p:cNvSpPr>
            <a:spLocks noChangeArrowheads="1"/>
          </p:cNvSpPr>
          <p:nvPr/>
        </p:nvSpPr>
        <p:spPr bwMode="auto">
          <a:xfrm>
            <a:off x="2748344" y="63729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367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Date Placeholder 2"/>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p:cNvSpPr>
            <a:spLocks noGrp="1"/>
          </p:cNvSpPr>
          <p:nvPr>
            <p:ph type="sldNum" sz="quarter" idx="12"/>
          </p:nvPr>
        </p:nvSpPr>
        <p:spPr/>
        <p:txBody>
          <a:bodyPr/>
          <a:lstStyle/>
          <a:p>
            <a:fld id="{C8421A79-F751-4E2E-A6A8-90315ACC7929}" type="slidenum">
              <a:rPr lang="en-IN" smtClean="0"/>
              <a:pPr/>
              <a:t>7</a:t>
            </a:fld>
            <a:endParaRPr lang="en-IN"/>
          </a:p>
        </p:txBody>
      </p:sp>
      <p:pic>
        <p:nvPicPr>
          <p:cNvPr id="5" name="image5.png">
            <a:extLst>
              <a:ext uri="{FF2B5EF4-FFF2-40B4-BE49-F238E27FC236}">
                <a16:creationId xmlns:a16="http://schemas.microsoft.com/office/drawing/2014/main" id="{454928C5-9478-1B80-E229-4EB133CAF500}"/>
              </a:ext>
            </a:extLst>
          </p:cNvPr>
          <p:cNvPicPr/>
          <p:nvPr/>
        </p:nvPicPr>
        <p:blipFill>
          <a:blip r:embed="rId2"/>
          <a:srcRect/>
          <a:stretch>
            <a:fillRect/>
          </a:stretch>
        </p:blipFill>
        <p:spPr>
          <a:xfrm>
            <a:off x="0" y="0"/>
            <a:ext cx="12289536" cy="6857999"/>
          </a:xfrm>
          <a:prstGeom prst="rect">
            <a:avLst/>
          </a:prstGeom>
          <a:ln/>
        </p:spPr>
      </p:pic>
    </p:spTree>
    <p:extLst>
      <p:ext uri="{BB962C8B-B14F-4D97-AF65-F5344CB8AC3E}">
        <p14:creationId xmlns:p14="http://schemas.microsoft.com/office/powerpoint/2010/main" val="63051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98D08-1B1B-082E-C1B3-4CFA7624E043}"/>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76F411C5-66A0-195C-5754-8491BB06836C}"/>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D3197D0A-6EC0-57C2-F862-E96D40D165FC}"/>
              </a:ext>
            </a:extLst>
          </p:cNvPr>
          <p:cNvSpPr>
            <a:spLocks noGrp="1"/>
          </p:cNvSpPr>
          <p:nvPr>
            <p:ph type="sldNum" sz="quarter" idx="12"/>
          </p:nvPr>
        </p:nvSpPr>
        <p:spPr/>
        <p:txBody>
          <a:bodyPr/>
          <a:lstStyle/>
          <a:p>
            <a:fld id="{C8421A79-F751-4E2E-A6A8-90315ACC7929}" type="slidenum">
              <a:rPr lang="en-IN" smtClean="0"/>
              <a:pPr/>
              <a:t>8</a:t>
            </a:fld>
            <a:endParaRPr lang="en-IN"/>
          </a:p>
        </p:txBody>
      </p:sp>
      <p:pic>
        <p:nvPicPr>
          <p:cNvPr id="5" name="image12.png">
            <a:extLst>
              <a:ext uri="{FF2B5EF4-FFF2-40B4-BE49-F238E27FC236}">
                <a16:creationId xmlns:a16="http://schemas.microsoft.com/office/drawing/2014/main" id="{73C433DF-9DC9-C026-99A4-62D64683049A}"/>
              </a:ext>
            </a:extLst>
          </p:cNvPr>
          <p:cNvPicPr/>
          <p:nvPr/>
        </p:nvPicPr>
        <p:blipFill>
          <a:blip r:embed="rId2"/>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4294805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C49C-238A-DA53-970A-73904DA7EB7C}"/>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5B0DA97E-1E40-4857-8157-B8F5A0F74DA9}"/>
              </a:ext>
            </a:extLst>
          </p:cNvPr>
          <p:cNvSpPr>
            <a:spLocks noGrp="1"/>
          </p:cNvSpPr>
          <p:nvPr>
            <p:ph type="dt" sz="half" idx="10"/>
          </p:nvPr>
        </p:nvSpPr>
        <p:spPr/>
        <p:txBody>
          <a:bodyPr/>
          <a:lstStyle/>
          <a:p>
            <a:fld id="{19EBAA70-2F66-4577-A4C3-208E90DA05F8}" type="datetime1">
              <a:rPr lang="en-IN" smtClean="0"/>
              <a:pPr/>
              <a:t>20-02-2023</a:t>
            </a:fld>
            <a:endParaRPr lang="en-IN"/>
          </a:p>
        </p:txBody>
      </p:sp>
      <p:sp>
        <p:nvSpPr>
          <p:cNvPr id="4" name="Slide Number Placeholder 3">
            <a:extLst>
              <a:ext uri="{FF2B5EF4-FFF2-40B4-BE49-F238E27FC236}">
                <a16:creationId xmlns:a16="http://schemas.microsoft.com/office/drawing/2014/main" id="{8D4D6048-3EA3-30AB-F74F-6F255D87A706}"/>
              </a:ext>
            </a:extLst>
          </p:cNvPr>
          <p:cNvSpPr>
            <a:spLocks noGrp="1"/>
          </p:cNvSpPr>
          <p:nvPr>
            <p:ph type="sldNum" sz="quarter" idx="12"/>
          </p:nvPr>
        </p:nvSpPr>
        <p:spPr/>
        <p:txBody>
          <a:bodyPr/>
          <a:lstStyle/>
          <a:p>
            <a:fld id="{C8421A79-F751-4E2E-A6A8-90315ACC7929}" type="slidenum">
              <a:rPr lang="en-IN" smtClean="0"/>
              <a:pPr/>
              <a:t>9</a:t>
            </a:fld>
            <a:endParaRPr lang="en-IN"/>
          </a:p>
        </p:txBody>
      </p:sp>
      <p:pic>
        <p:nvPicPr>
          <p:cNvPr id="5" name="image1.png">
            <a:extLst>
              <a:ext uri="{FF2B5EF4-FFF2-40B4-BE49-F238E27FC236}">
                <a16:creationId xmlns:a16="http://schemas.microsoft.com/office/drawing/2014/main" id="{00A2FFF8-525F-3604-77EA-F9D3C0CC4E31}"/>
              </a:ext>
            </a:extLst>
          </p:cNvPr>
          <p:cNvPicPr/>
          <p:nvPr/>
        </p:nvPicPr>
        <p:blipFill>
          <a:blip r:embed="rId2"/>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16120412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330</TotalTime>
  <Words>1137</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Black</vt:lpstr>
      <vt:lpstr>Bahnschrift SemiLight SemiConde</vt:lpstr>
      <vt:lpstr>Calibri</vt:lpstr>
      <vt:lpstr>Cambria</vt:lpstr>
      <vt:lpstr>Quattrocento Sans</vt:lpstr>
      <vt:lpstr>Times New Roman</vt:lpstr>
      <vt:lpstr>Trebuchet MS</vt:lpstr>
      <vt:lpstr>Droplet</vt:lpstr>
      <vt:lpstr>PowerPoint Presentation</vt:lpstr>
      <vt:lpstr>PowerPoint Presentation</vt:lpstr>
      <vt:lpstr>PowerPoint Presentation</vt:lpstr>
      <vt:lpstr>PowerPoint Presentation</vt:lpstr>
      <vt:lpstr>PowerPoint Presentation</vt:lpstr>
      <vt:lpstr>Front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Srijan Bhattacharya</dc:creator>
  <cp:lastModifiedBy>JYOTIRMAY SIKDAR</cp:lastModifiedBy>
  <cp:revision>45</cp:revision>
  <dcterms:created xsi:type="dcterms:W3CDTF">2021-07-06T07:33:42Z</dcterms:created>
  <dcterms:modified xsi:type="dcterms:W3CDTF">2023-02-20T06:43:38Z</dcterms:modified>
</cp:coreProperties>
</file>